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58" r:id="rId4"/>
    <p:sldId id="260" r:id="rId5"/>
    <p:sldId id="261" r:id="rId6"/>
    <p:sldId id="262" r:id="rId7"/>
    <p:sldId id="265" r:id="rId8"/>
    <p:sldId id="266" r:id="rId9"/>
    <p:sldId id="264" r:id="rId10"/>
    <p:sldId id="259" r:id="rId11"/>
    <p:sldId id="267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88" autoAdjust="0"/>
  </p:normalViewPr>
  <p:slideViewPr>
    <p:cSldViewPr snapToGrid="0">
      <p:cViewPr>
        <p:scale>
          <a:sx n="100" d="100"/>
          <a:sy n="100" d="100"/>
        </p:scale>
        <p:origin x="21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2B71A-186F-4500-9641-C686FF3164F8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AF272-A4FF-4897-9BBA-2724CEE02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81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AF272-A4FF-4897-9BBA-2724CEE029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7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9F51-813A-42F7-BF95-527EE3704BBB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BDB4-D01B-4C68-A7B0-DB38E992F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9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9F51-813A-42F7-BF95-527EE3704BBB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BDB4-D01B-4C68-A7B0-DB38E992F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2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9F51-813A-42F7-BF95-527EE3704BBB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BDB4-D01B-4C68-A7B0-DB38E992F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19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9F51-813A-42F7-BF95-527EE3704BBB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BDB4-D01B-4C68-A7B0-DB38E992F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3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9F51-813A-42F7-BF95-527EE3704BBB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BDB4-D01B-4C68-A7B0-DB38E992F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10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9F51-813A-42F7-BF95-527EE3704BBB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BDB4-D01B-4C68-A7B0-DB38E992F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4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9F51-813A-42F7-BF95-527EE3704BBB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BDB4-D01B-4C68-A7B0-DB38E992F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18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9F51-813A-42F7-BF95-527EE3704BBB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BDB4-D01B-4C68-A7B0-DB38E992F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5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9F51-813A-42F7-BF95-527EE3704BBB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BDB4-D01B-4C68-A7B0-DB38E992F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08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9F51-813A-42F7-BF95-527EE3704BBB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BDB4-D01B-4C68-A7B0-DB38E992F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93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9F51-813A-42F7-BF95-527EE3704BBB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BDB4-D01B-4C68-A7B0-DB38E992F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1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C9F51-813A-42F7-BF95-527EE3704BBB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9BDB4-D01B-4C68-A7B0-DB38E992F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6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Segmentation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204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Nuances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0852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Cells with high degree of overlap between segmentation types can generally be accepted without review reducing work (all cells still reviewed in final stages)</a:t>
            </a:r>
          </a:p>
          <a:p>
            <a:r>
              <a:rPr lang="en-US" dirty="0" smtClean="0"/>
              <a:t>Assigning cells to separate image-planes to handle overlapping cells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‘applied segmentation</a:t>
            </a:r>
            <a:r>
              <a:rPr lang="en-US" dirty="0" smtClean="0"/>
              <a:t>’ is </a:t>
            </a:r>
            <a:r>
              <a:rPr lang="en-US" b="1" dirty="0" smtClean="0"/>
              <a:t>updated </a:t>
            </a:r>
            <a:r>
              <a:rPr lang="en-US" b="1" dirty="0"/>
              <a:t>in real time </a:t>
            </a:r>
            <a:r>
              <a:rPr lang="en-US" dirty="0" smtClean="0"/>
              <a:t>as the user selects segmentation</a:t>
            </a:r>
            <a:endParaRPr lang="en-US" b="1" dirty="0"/>
          </a:p>
          <a:p>
            <a:r>
              <a:rPr lang="en-US" dirty="0" smtClean="0"/>
              <a:t>Denser, more difficult fields, can be cut into smaller more manageable image sections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925915" y="3070596"/>
            <a:ext cx="5093326" cy="1648865"/>
            <a:chOff x="2628274" y="3521446"/>
            <a:chExt cx="7048154" cy="21969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8274" y="3546571"/>
              <a:ext cx="2070782" cy="14435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4184" y="3521446"/>
              <a:ext cx="2070782" cy="14625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8632" y="5169763"/>
              <a:ext cx="2121887" cy="5414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0094" y="3546571"/>
              <a:ext cx="2070782" cy="14625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0094" y="5162608"/>
              <a:ext cx="2096334" cy="5557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56358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Nuances Cont.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3"/>
          <a:stretch/>
        </p:blipFill>
        <p:spPr>
          <a:xfrm>
            <a:off x="800100" y="2054225"/>
            <a:ext cx="5497916" cy="43513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Oval 7"/>
          <p:cNvSpPr/>
          <p:nvPr/>
        </p:nvSpPr>
        <p:spPr>
          <a:xfrm>
            <a:off x="4657725" y="3495675"/>
            <a:ext cx="695325" cy="43815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476875" y="3495675"/>
            <a:ext cx="409575" cy="10477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38975" y="5514975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Dynamically add in new cells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1" r="531" b="824"/>
          <a:stretch/>
        </p:blipFill>
        <p:spPr>
          <a:xfrm>
            <a:off x="6169429" y="1800225"/>
            <a:ext cx="3946122" cy="29622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998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Image Review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5294489"/>
            <a:ext cx="10349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Allows the final work to be reviewed before passing to ground truth training.</a:t>
            </a:r>
            <a:r>
              <a:rPr lang="en-US" b="1" dirty="0" smtClean="0"/>
              <a:t> 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Super Important!!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55" t="273" r="301" b="898"/>
          <a:stretch/>
        </p:blipFill>
        <p:spPr>
          <a:xfrm>
            <a:off x="6468532" y="1896533"/>
            <a:ext cx="4334935" cy="310444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3" t="1" b="331"/>
          <a:stretch/>
        </p:blipFill>
        <p:spPr>
          <a:xfrm>
            <a:off x="1342741" y="1885024"/>
            <a:ext cx="4334935" cy="31274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3034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“Ground Truth” Data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We needed to develop a “ground truth” training set for a neural network / deep learning segmentation approach</a:t>
            </a:r>
          </a:p>
          <a:p>
            <a:r>
              <a:rPr lang="en-US" dirty="0" smtClean="0"/>
              <a:t>Manually annotating every cell in an image is time consuming, exhausting and exceptionally dull</a:t>
            </a:r>
          </a:p>
          <a:p>
            <a:r>
              <a:rPr lang="en-US" dirty="0" smtClean="0"/>
              <a:t>We </a:t>
            </a:r>
            <a:r>
              <a:rPr lang="en-US" dirty="0" smtClean="0"/>
              <a:t>planned to modify an unsupervised cell segmentation algorithm; </a:t>
            </a:r>
            <a:r>
              <a:rPr lang="en-US" dirty="0"/>
              <a:t>h</a:t>
            </a:r>
            <a:r>
              <a:rPr lang="en-US" dirty="0" smtClean="0"/>
              <a:t>owever, m</a:t>
            </a:r>
            <a:r>
              <a:rPr lang="en-US" dirty="0" smtClean="0"/>
              <a:t>odifying against only one algorithm for ground truth leads to bias in trained AI</a:t>
            </a:r>
          </a:p>
          <a:p>
            <a:r>
              <a:rPr lang="en-US" dirty="0" smtClean="0"/>
              <a:t>We compare </a:t>
            </a:r>
            <a:r>
              <a:rPr lang="en-US" dirty="0" err="1" smtClean="0"/>
              <a:t>Seyoun</a:t>
            </a:r>
            <a:r>
              <a:rPr lang="en-US" dirty="0" smtClean="0"/>
              <a:t> Park’s </a:t>
            </a:r>
            <a:r>
              <a:rPr lang="en-US" dirty="0" err="1" smtClean="0"/>
              <a:t>superpixel</a:t>
            </a:r>
            <a:r>
              <a:rPr lang="en-US" dirty="0" smtClean="0"/>
              <a:t> </a:t>
            </a:r>
            <a:r>
              <a:rPr lang="en-US" dirty="0" smtClean="0"/>
              <a:t>algorithm to </a:t>
            </a:r>
            <a:r>
              <a:rPr lang="en-US" dirty="0" err="1" smtClean="0"/>
              <a:t>inForm’s</a:t>
            </a:r>
            <a:r>
              <a:rPr lang="en-US" dirty="0" smtClean="0"/>
              <a:t> algorithm. </a:t>
            </a:r>
          </a:p>
          <a:p>
            <a:pPr lvl="1"/>
            <a:r>
              <a:rPr lang="en-US" dirty="0" smtClean="0"/>
              <a:t>This allows us to accept the cells where the two algorithms agree, </a:t>
            </a:r>
            <a:r>
              <a:rPr lang="en-US" dirty="0" smtClean="0"/>
              <a:t>for disagreement </a:t>
            </a:r>
            <a:r>
              <a:rPr lang="en-US" dirty="0" smtClean="0"/>
              <a:t>decide which cells are correct, or draw an annotation when neither are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60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User Interface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1" t="337" r="456"/>
          <a:stretch/>
        </p:blipFill>
        <p:spPr>
          <a:xfrm>
            <a:off x="3361426" y="1341475"/>
            <a:ext cx="5469147" cy="43366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632177" y="5768404"/>
                <a:ext cx="11266311" cy="8075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 smtClean="0"/>
                  <a:t>Compute the overlap between segmentations from </a:t>
                </a:r>
                <a:r>
                  <a:rPr lang="en-US" dirty="0" err="1" smtClean="0"/>
                  <a:t>Seyoun</a:t>
                </a:r>
                <a:r>
                  <a:rPr lang="en-US" dirty="0" smtClean="0"/>
                  <a:t> Park’s approach and inform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equation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∩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 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Pairs </a:t>
                </a:r>
                <a:r>
                  <a:rPr lang="en-US" dirty="0" smtClean="0"/>
                  <a:t>with values above .1 are identified to be </a:t>
                </a:r>
                <a:r>
                  <a:rPr lang="en-US" dirty="0" smtClean="0"/>
                  <a:t>compared.</a:t>
                </a:r>
                <a:endParaRPr lang="en-US" dirty="0" smtClean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77" y="5768404"/>
                <a:ext cx="11266311" cy="807593"/>
              </a:xfrm>
              <a:prstGeom prst="rect">
                <a:avLst/>
              </a:prstGeom>
              <a:blipFill>
                <a:blip r:embed="rId3"/>
                <a:stretch>
                  <a:fillRect t="-3759" b="-3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220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Lung_Adeno_TMA_1315_3_[5515,52497]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91" y="2001277"/>
            <a:ext cx="5505450" cy="412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431235" y="2042841"/>
            <a:ext cx="976745" cy="6905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407980" y="2042841"/>
            <a:ext cx="7600084" cy="299172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31235" y="2733405"/>
            <a:ext cx="4836535" cy="2431471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7770" y="2342013"/>
            <a:ext cx="3740294" cy="2822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838199" y="1250107"/>
            <a:ext cx="414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2,675 cells reviewed; 2,587 cells total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30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Lung_Adeno_TMA_1315_3_[5515,52497]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4426" y="3299829"/>
            <a:ext cx="2032115" cy="155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60" y="2012804"/>
            <a:ext cx="5505450" cy="412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5570" y="1665049"/>
            <a:ext cx="2019014" cy="1525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406" y="4959405"/>
            <a:ext cx="2062323" cy="155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5445066" y="2012804"/>
            <a:ext cx="472248" cy="40457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445066" y="1516094"/>
            <a:ext cx="2031183" cy="496711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45066" y="2417379"/>
            <a:ext cx="2019969" cy="4235669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476249" y="1516094"/>
            <a:ext cx="2287851" cy="513695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38199" y="1250107"/>
            <a:ext cx="414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2,675 cells reviewed; 2,587 cells total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83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Lung_SCC_TMA_1314_6_01.30.2020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68" y="2037529"/>
            <a:ext cx="4760041" cy="3553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237" b="667"/>
          <a:stretch/>
        </p:blipFill>
        <p:spPr>
          <a:xfrm>
            <a:off x="222689" y="2037529"/>
            <a:ext cx="5511361" cy="4134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711669" y="4777025"/>
            <a:ext cx="956441" cy="65682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711669" y="2037529"/>
            <a:ext cx="3991299" cy="2739497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711669" y="5433848"/>
            <a:ext cx="3991299" cy="157655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8199" y="1278472"/>
            <a:ext cx="869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4,280 cells reviewed; 5,027 cells total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5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Across </a:t>
            </a:r>
            <a:r>
              <a:rPr lang="en-US" dirty="0"/>
              <a:t>U</a:t>
            </a:r>
            <a:r>
              <a:rPr lang="en-US" dirty="0" smtClean="0"/>
              <a:t>sers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609143"/>
            <a:ext cx="1158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DSC (</a:t>
            </a:r>
            <a:r>
              <a:rPr lang="en-US" dirty="0" err="1" smtClean="0"/>
              <a:t>Sørensen</a:t>
            </a:r>
            <a:r>
              <a:rPr lang="en-US" dirty="0" smtClean="0"/>
              <a:t>-Dice Similarity Coefficient): explains how much overall nuclei overlap (without considering each nucleus segmentation)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AJI (Aggregate </a:t>
            </a:r>
            <a:r>
              <a:rPr lang="en-US" dirty="0" err="1" smtClean="0"/>
              <a:t>Jaccard</a:t>
            </a:r>
            <a:r>
              <a:rPr lang="en-US" dirty="0" smtClean="0"/>
              <a:t> Index): explains how well each nucleus are segmented and separated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Both measures have values 0 – 100%, where 100% means they are exactly the same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57975" y="1914525"/>
            <a:ext cx="49625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Annotators segmented the same images to determine consistency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mean DSC was above 80%, indicating consistency among annotators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~35,000 unique cells and 106,342 total cells </a:t>
            </a:r>
            <a:r>
              <a:rPr lang="en-US" dirty="0" smtClean="0"/>
              <a:t>have been identified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6098"/>
          <a:stretch/>
        </p:blipFill>
        <p:spPr>
          <a:xfrm>
            <a:off x="419410" y="1466850"/>
            <a:ext cx="2837838" cy="32284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4336"/>
          <a:stretch/>
        </p:blipFill>
        <p:spPr>
          <a:xfrm>
            <a:off x="3371858" y="1257196"/>
            <a:ext cx="2901129" cy="33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30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building “ground truth” data set annotations</a:t>
            </a:r>
          </a:p>
          <a:p>
            <a:pPr lvl="1"/>
            <a:r>
              <a:rPr lang="en-US" dirty="0" smtClean="0"/>
              <a:t>Ground truth annotation acquired on 9 Images, we plan to annotate an additional 41 images </a:t>
            </a:r>
          </a:p>
          <a:p>
            <a:pPr lvl="1"/>
            <a:r>
              <a:rPr lang="en-US" dirty="0" smtClean="0"/>
              <a:t>To diversify the training set; images are from 50 different patients across 4 tumor types </a:t>
            </a:r>
          </a:p>
          <a:p>
            <a:r>
              <a:rPr lang="en-US" dirty="0" smtClean="0"/>
              <a:t>Train the deep learning algorithm on “ground truth” to accurately identify the nuclei </a:t>
            </a:r>
          </a:p>
          <a:p>
            <a:pPr lvl="1"/>
            <a:r>
              <a:rPr lang="en-US" dirty="0" smtClean="0"/>
              <a:t>using 40 of the images as a training set and 10 images as a test set</a:t>
            </a:r>
          </a:p>
          <a:p>
            <a:r>
              <a:rPr lang="en-US" dirty="0" smtClean="0"/>
              <a:t>Integrate membrane segmentation into the deep learning approaches</a:t>
            </a:r>
          </a:p>
        </p:txBody>
      </p:sp>
    </p:spTree>
    <p:extLst>
      <p:ext uri="{BB962C8B-B14F-4D97-AF65-F5344CB8AC3E}">
        <p14:creationId xmlns:p14="http://schemas.microsoft.com/office/powerpoint/2010/main" val="2048441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ground truth cells by user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4241951"/>
              </p:ext>
            </p:extLst>
          </p:nvPr>
        </p:nvGraphicFramePr>
        <p:xfrm>
          <a:off x="2212975" y="2543969"/>
          <a:ext cx="6073773" cy="190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4094">
                  <a:extLst>
                    <a:ext uri="{9D8B030D-6E8A-4147-A177-3AD203B41FA5}">
                      <a16:colId xmlns:a16="http://schemas.microsoft.com/office/drawing/2014/main" val="1099875431"/>
                    </a:ext>
                  </a:extLst>
                </a:gridCol>
                <a:gridCol w="844379">
                  <a:extLst>
                    <a:ext uri="{9D8B030D-6E8A-4147-A177-3AD203B41FA5}">
                      <a16:colId xmlns:a16="http://schemas.microsoft.com/office/drawing/2014/main" val="165479231"/>
                    </a:ext>
                  </a:extLst>
                </a:gridCol>
                <a:gridCol w="887922">
                  <a:extLst>
                    <a:ext uri="{9D8B030D-6E8A-4147-A177-3AD203B41FA5}">
                      <a16:colId xmlns:a16="http://schemas.microsoft.com/office/drawing/2014/main" val="315639818"/>
                    </a:ext>
                  </a:extLst>
                </a:gridCol>
                <a:gridCol w="613771">
                  <a:extLst>
                    <a:ext uri="{9D8B030D-6E8A-4147-A177-3AD203B41FA5}">
                      <a16:colId xmlns:a16="http://schemas.microsoft.com/office/drawing/2014/main" val="488547356"/>
                    </a:ext>
                  </a:extLst>
                </a:gridCol>
                <a:gridCol w="657231">
                  <a:extLst>
                    <a:ext uri="{9D8B030D-6E8A-4147-A177-3AD203B41FA5}">
                      <a16:colId xmlns:a16="http://schemas.microsoft.com/office/drawing/2014/main" val="3444193177"/>
                    </a:ext>
                  </a:extLst>
                </a:gridCol>
                <a:gridCol w="614094">
                  <a:extLst>
                    <a:ext uri="{9D8B030D-6E8A-4147-A177-3AD203B41FA5}">
                      <a16:colId xmlns:a16="http://schemas.microsoft.com/office/drawing/2014/main" val="3933502650"/>
                    </a:ext>
                  </a:extLst>
                </a:gridCol>
                <a:gridCol w="614094">
                  <a:extLst>
                    <a:ext uri="{9D8B030D-6E8A-4147-A177-3AD203B41FA5}">
                      <a16:colId xmlns:a16="http://schemas.microsoft.com/office/drawing/2014/main" val="1565793388"/>
                    </a:ext>
                  </a:extLst>
                </a:gridCol>
                <a:gridCol w="614094">
                  <a:extLst>
                    <a:ext uri="{9D8B030D-6E8A-4147-A177-3AD203B41FA5}">
                      <a16:colId xmlns:a16="http://schemas.microsoft.com/office/drawing/2014/main" val="1536350149"/>
                    </a:ext>
                  </a:extLst>
                </a:gridCol>
                <a:gridCol w="614094">
                  <a:extLst>
                    <a:ext uri="{9D8B030D-6E8A-4147-A177-3AD203B41FA5}">
                      <a16:colId xmlns:a16="http://schemas.microsoft.com/office/drawing/2014/main" val="852083987"/>
                    </a:ext>
                  </a:extLst>
                </a:gridCol>
              </a:tblGrid>
              <a:tr h="190500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Total Cells Accepted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4183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Reviewer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IF </a:t>
                      </a:r>
                      <a:r>
                        <a:rPr lang="en-US" sz="1100" b="1" u="none" strike="noStrike" dirty="0" smtClean="0">
                          <a:effectLst/>
                        </a:rPr>
                        <a:t>Non-Paired Accepted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SP </a:t>
                      </a:r>
                      <a:r>
                        <a:rPr lang="en-US" sz="1100" b="1" u="none" strike="noStrike" dirty="0" smtClean="0">
                          <a:effectLst/>
                        </a:rPr>
                        <a:t>Non-Paired Accepted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Drawn Cells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Added Cells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# of </a:t>
                      </a:r>
                      <a:r>
                        <a:rPr lang="en-US" sz="1100" b="1" u="none" strike="noStrike" dirty="0" smtClean="0">
                          <a:effectLst/>
                        </a:rPr>
                        <a:t>Pairs Accepted </a:t>
                      </a:r>
                      <a:r>
                        <a:rPr lang="en-US" sz="1100" b="1" u="none" strike="noStrike" dirty="0">
                          <a:effectLst/>
                        </a:rPr>
                        <a:t>as IF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# of </a:t>
                      </a:r>
                      <a:r>
                        <a:rPr lang="en-US" sz="1100" b="1" u="none" strike="noStrike" dirty="0" smtClean="0">
                          <a:effectLst/>
                        </a:rPr>
                        <a:t>Pairs Accepted </a:t>
                      </a:r>
                      <a:r>
                        <a:rPr lang="en-US" sz="1100" b="1" u="none" strike="noStrike" dirty="0">
                          <a:effectLst/>
                        </a:rPr>
                        <a:t>as SP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# of </a:t>
                      </a:r>
                      <a:r>
                        <a:rPr lang="en-US" sz="1100" b="1" u="none" strike="noStrike" dirty="0" smtClean="0">
                          <a:effectLst/>
                        </a:rPr>
                        <a:t>Pairs Accepted </a:t>
                      </a:r>
                      <a:r>
                        <a:rPr lang="en-US" sz="1100" b="1" u="none" strike="noStrike" dirty="0">
                          <a:effectLst/>
                        </a:rPr>
                        <a:t>as Both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Total Cells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73482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4930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15910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1659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4242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6704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6158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9621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29659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18221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7568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4082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7733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3237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28308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0024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4165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2896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4880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21499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54516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3531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11724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0712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106342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232022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14500" y="4962525"/>
            <a:ext cx="7315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Since much of the cells are duplicates between users (sans users 3 &amp; 4 who have done extra) the total of unique identified cells is ~35,000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dense image has 10,994 cells identified after clean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37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554</Words>
  <Application>Microsoft Office PowerPoint</Application>
  <PresentationFormat>Widescreen</PresentationFormat>
  <Paragraphs>104</Paragraphs>
  <Slides>12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Segmentation Tool</vt:lpstr>
      <vt:lpstr>Developing “Ground Truth” Data Sets</vt:lpstr>
      <vt:lpstr>Segmentation User Interface</vt:lpstr>
      <vt:lpstr>Lung_Adeno_TMA_1315_3_[5515,52497]</vt:lpstr>
      <vt:lpstr>Lung_Adeno_TMA_1315_3_[5515,52497]</vt:lpstr>
      <vt:lpstr>Lung_SCC_TMA_1314_6_01.30.2020</vt:lpstr>
      <vt:lpstr>Comparison Across Users</vt:lpstr>
      <vt:lpstr>Next Steps</vt:lpstr>
      <vt:lpstr>Total ground truth cells by user</vt:lpstr>
      <vt:lpstr>Tool Nuances</vt:lpstr>
      <vt:lpstr>Tool Nuances Cont.</vt:lpstr>
      <vt:lpstr>Final Image Review</vt:lpstr>
    </vt:vector>
  </TitlesOfParts>
  <Company>Johns Hopkins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Segmentation Tool</dc:title>
  <dc:creator>Benjamin Green</dc:creator>
  <cp:lastModifiedBy>Benjamin Green</cp:lastModifiedBy>
  <cp:revision>15</cp:revision>
  <dcterms:created xsi:type="dcterms:W3CDTF">2020-09-15T05:52:54Z</dcterms:created>
  <dcterms:modified xsi:type="dcterms:W3CDTF">2020-09-15T09:20:29Z</dcterms:modified>
</cp:coreProperties>
</file>